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0" r:id="rId2"/>
    <p:sldId id="259" r:id="rId3"/>
    <p:sldId id="282" r:id="rId4"/>
    <p:sldId id="281" r:id="rId5"/>
    <p:sldId id="283" r:id="rId6"/>
    <p:sldId id="284" r:id="rId7"/>
    <p:sldId id="285" r:id="rId8"/>
    <p:sldId id="263" r:id="rId9"/>
    <p:sldId id="261" r:id="rId10"/>
    <p:sldId id="268" r:id="rId11"/>
    <p:sldId id="258" r:id="rId12"/>
    <p:sldId id="269" r:id="rId13"/>
    <p:sldId id="270" r:id="rId14"/>
    <p:sldId id="271" r:id="rId15"/>
    <p:sldId id="272" r:id="rId16"/>
    <p:sldId id="276" r:id="rId17"/>
    <p:sldId id="277" r:id="rId18"/>
    <p:sldId id="278" r:id="rId19"/>
    <p:sldId id="273" r:id="rId20"/>
    <p:sldId id="274" r:id="rId21"/>
    <p:sldId id="279"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46"/>
    <p:restoredTop sz="93515"/>
  </p:normalViewPr>
  <p:slideViewPr>
    <p:cSldViewPr snapToGrid="0" snapToObjects="1">
      <p:cViewPr>
        <p:scale>
          <a:sx n="81" d="100"/>
          <a:sy n="81" d="100"/>
        </p:scale>
        <p:origin x="1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FE611-01C7-4D48-B09C-26D814C44B2C}"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D90DB-4F4C-9B4C-9334-78B5C93CAEFF}" type="slidenum">
              <a:rPr lang="en-US" smtClean="0"/>
              <a:t>‹#›</a:t>
            </a:fld>
            <a:endParaRPr lang="en-US"/>
          </a:p>
        </p:txBody>
      </p:sp>
    </p:spTree>
    <p:extLst>
      <p:ext uri="{BB962C8B-B14F-4D97-AF65-F5344CB8AC3E}">
        <p14:creationId xmlns:p14="http://schemas.microsoft.com/office/powerpoint/2010/main" val="32454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259E3-DF74-974D-A6D4-BEC3ED6E3557}" type="slidenum">
              <a:rPr lang="en-US" smtClean="0"/>
              <a:t>8</a:t>
            </a:fld>
            <a:endParaRPr lang="en-US"/>
          </a:p>
        </p:txBody>
      </p:sp>
    </p:spTree>
    <p:extLst>
      <p:ext uri="{BB962C8B-B14F-4D97-AF65-F5344CB8AC3E}">
        <p14:creationId xmlns:p14="http://schemas.microsoft.com/office/powerpoint/2010/main" val="198317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6A5EAE-F313-C646-920B-4F73C2ECB98E}"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975615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6A5EAE-F313-C646-920B-4F73C2ECB98E}"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80950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6A5EAE-F313-C646-920B-4F73C2ECB98E}"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85324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6A5EAE-F313-C646-920B-4F73C2ECB98E}"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91889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6A5EAE-F313-C646-920B-4F73C2ECB98E}"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2036941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6A5EAE-F313-C646-920B-4F73C2ECB98E}"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84566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6A5EAE-F313-C646-920B-4F73C2ECB98E}" type="datetimeFigureOut">
              <a:rPr lang="en-US" smtClean="0"/>
              <a:t>6/5/19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80187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6A5EAE-F313-C646-920B-4F73C2ECB98E}" type="datetimeFigureOut">
              <a:rPr lang="en-US" smtClean="0"/>
              <a:t>6/5/19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28100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A5EAE-F313-C646-920B-4F73C2ECB98E}" type="datetimeFigureOut">
              <a:rPr lang="en-US" smtClean="0"/>
              <a:t>6/5/19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51131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6A5EAE-F313-C646-920B-4F73C2ECB98E}"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64617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6A5EAE-F313-C646-920B-4F73C2ECB98E}"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C1A84-2931-874D-A193-2B19D674F938}" type="slidenum">
              <a:rPr lang="en-US" smtClean="0"/>
              <a:t>‹#›</a:t>
            </a:fld>
            <a:endParaRPr lang="en-US"/>
          </a:p>
        </p:txBody>
      </p:sp>
    </p:spTree>
    <p:extLst>
      <p:ext uri="{BB962C8B-B14F-4D97-AF65-F5344CB8AC3E}">
        <p14:creationId xmlns:p14="http://schemas.microsoft.com/office/powerpoint/2010/main" val="12534346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A5EAE-F313-C646-920B-4F73C2ECB98E}" type="datetimeFigureOut">
              <a:rPr lang="en-US" smtClean="0"/>
              <a:t>6/5/19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C1A84-2931-874D-A193-2B19D674F938}" type="slidenum">
              <a:rPr lang="en-US" smtClean="0"/>
              <a:t>‹#›</a:t>
            </a:fld>
            <a:endParaRPr lang="en-US"/>
          </a:p>
        </p:txBody>
      </p:sp>
    </p:spTree>
    <p:extLst>
      <p:ext uri="{BB962C8B-B14F-4D97-AF65-F5344CB8AC3E}">
        <p14:creationId xmlns:p14="http://schemas.microsoft.com/office/powerpoint/2010/main" val="277896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hyperlink" Target="https://www.google.com/url?sa=i&amp;rct=j&amp;q=&amp;esrc=s&amp;source=images&amp;cd=&amp;ved=0ahUKEwjy-6-ouLHWAhXCxFQKHb5mAjQQjRwIBw&amp;url=http://birds.wikia.com/wiki/File:Peacock+wooing+peahen-2008.jpg&amp;psig=AFQjCNH-w1BBmOhhOm13TBn1Sjsaygz-MA&amp;ust=150591702521309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0725" y="701749"/>
            <a:ext cx="10452092" cy="830997"/>
          </a:xfrm>
          <a:prstGeom prst="rect">
            <a:avLst/>
          </a:prstGeom>
          <a:noFill/>
        </p:spPr>
        <p:txBody>
          <a:bodyPr wrap="none" rtlCol="0">
            <a:spAutoFit/>
          </a:bodyPr>
          <a:lstStyle/>
          <a:p>
            <a:r>
              <a:rPr lang="en-US" sz="4800" b="1" dirty="0" smtClean="0"/>
              <a:t>Plant growth experiments with mosses! </a:t>
            </a:r>
            <a:endParaRPr lang="en-US" sz="4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526" y="1787068"/>
            <a:ext cx="5682646" cy="3838413"/>
          </a:xfrm>
          <a:prstGeom prst="rect">
            <a:avLst/>
          </a:prstGeom>
        </p:spPr>
      </p:pic>
      <p:sp>
        <p:nvSpPr>
          <p:cNvPr id="5" name="TextBox 4"/>
          <p:cNvSpPr txBox="1"/>
          <p:nvPr/>
        </p:nvSpPr>
        <p:spPr>
          <a:xfrm>
            <a:off x="3843297" y="5879804"/>
            <a:ext cx="4120936" cy="646331"/>
          </a:xfrm>
          <a:prstGeom prst="rect">
            <a:avLst/>
          </a:prstGeom>
          <a:noFill/>
        </p:spPr>
        <p:txBody>
          <a:bodyPr wrap="none" rtlCol="0">
            <a:spAutoFit/>
          </a:bodyPr>
          <a:lstStyle/>
          <a:p>
            <a:r>
              <a:rPr lang="en-US" sz="3600" b="1" dirty="0" smtClean="0"/>
              <a:t>Intro to Botany 2018</a:t>
            </a:r>
            <a:endParaRPr lang="en-US" sz="3600" b="1" dirty="0"/>
          </a:p>
        </p:txBody>
      </p:sp>
    </p:spTree>
    <p:extLst>
      <p:ext uri="{BB962C8B-B14F-4D97-AF65-F5344CB8AC3E}">
        <p14:creationId xmlns:p14="http://schemas.microsoft.com/office/powerpoint/2010/main" val="4709382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389" y="2338646"/>
            <a:ext cx="8595110" cy="1569660"/>
          </a:xfrm>
          <a:prstGeom prst="rect">
            <a:avLst/>
          </a:prstGeom>
          <a:noFill/>
        </p:spPr>
        <p:txBody>
          <a:bodyPr wrap="none" rtlCol="0">
            <a:spAutoFit/>
          </a:bodyPr>
          <a:lstStyle/>
          <a:p>
            <a:r>
              <a:rPr lang="en-US" sz="3200" b="1" dirty="0" smtClean="0"/>
              <a:t>Variables:</a:t>
            </a:r>
          </a:p>
          <a:p>
            <a:endParaRPr lang="en-US" sz="3200" dirty="0"/>
          </a:p>
          <a:p>
            <a:r>
              <a:rPr lang="en-US" sz="3200" dirty="0" smtClean="0"/>
              <a:t>Sex, light regimen, or locality of your moss tissue, </a:t>
            </a:r>
          </a:p>
        </p:txBody>
      </p:sp>
      <p:sp>
        <p:nvSpPr>
          <p:cNvPr id="5" name="TextBox 4"/>
          <p:cNvSpPr txBox="1"/>
          <p:nvPr/>
        </p:nvSpPr>
        <p:spPr>
          <a:xfrm>
            <a:off x="515389" y="4394660"/>
            <a:ext cx="10961908" cy="2062103"/>
          </a:xfrm>
          <a:prstGeom prst="rect">
            <a:avLst/>
          </a:prstGeom>
          <a:noFill/>
        </p:spPr>
        <p:txBody>
          <a:bodyPr wrap="square" rtlCol="0">
            <a:spAutoFit/>
          </a:bodyPr>
          <a:lstStyle/>
          <a:p>
            <a:r>
              <a:rPr lang="en-US" sz="3200" b="1" dirty="0" smtClean="0"/>
              <a:t>What are you comparing:</a:t>
            </a:r>
          </a:p>
          <a:p>
            <a:endParaRPr lang="en-US" sz="3200" dirty="0"/>
          </a:p>
          <a:p>
            <a:r>
              <a:rPr lang="en-US" sz="3200" dirty="0" smtClean="0"/>
              <a:t>Area of moss growth after 3 weeks between sexes, light regimen, or locality</a:t>
            </a:r>
          </a:p>
        </p:txBody>
      </p:sp>
      <p:sp>
        <p:nvSpPr>
          <p:cNvPr id="4" name="TextBox 3"/>
          <p:cNvSpPr txBox="1"/>
          <p:nvPr/>
        </p:nvSpPr>
        <p:spPr>
          <a:xfrm>
            <a:off x="515389" y="282633"/>
            <a:ext cx="9105441" cy="1569660"/>
          </a:xfrm>
          <a:prstGeom prst="rect">
            <a:avLst/>
          </a:prstGeom>
          <a:noFill/>
        </p:spPr>
        <p:txBody>
          <a:bodyPr wrap="none" rtlCol="0">
            <a:spAutoFit/>
          </a:bodyPr>
          <a:lstStyle/>
          <a:p>
            <a:r>
              <a:rPr lang="en-US" sz="3200" b="1" dirty="0" smtClean="0"/>
              <a:t>What will you measure:</a:t>
            </a:r>
          </a:p>
          <a:p>
            <a:endParaRPr lang="en-US" sz="3200" dirty="0"/>
          </a:p>
          <a:p>
            <a:r>
              <a:rPr lang="en-US" sz="3200" dirty="0"/>
              <a:t>M</a:t>
            </a:r>
            <a:r>
              <a:rPr lang="en-US" sz="3200" dirty="0" smtClean="0"/>
              <a:t>easuring area of moss growth (we will do this lab 7)</a:t>
            </a:r>
          </a:p>
        </p:txBody>
      </p:sp>
    </p:spTree>
    <p:extLst>
      <p:ext uri="{BB962C8B-B14F-4D97-AF65-F5344CB8AC3E}">
        <p14:creationId xmlns:p14="http://schemas.microsoft.com/office/powerpoint/2010/main" val="1058266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407" y="185651"/>
            <a:ext cx="4712472" cy="6001643"/>
          </a:xfrm>
          <a:prstGeom prst="rect">
            <a:avLst/>
          </a:prstGeom>
          <a:noFill/>
        </p:spPr>
        <p:txBody>
          <a:bodyPr wrap="square" rtlCol="0">
            <a:spAutoFit/>
          </a:bodyPr>
          <a:lstStyle/>
          <a:p>
            <a:r>
              <a:rPr lang="en-US" sz="3200" b="1" dirty="0" smtClean="0"/>
              <a:t>What kind of data analysis:</a:t>
            </a:r>
          </a:p>
          <a:p>
            <a:endParaRPr lang="en-US" sz="3200" dirty="0" smtClean="0"/>
          </a:p>
          <a:p>
            <a:r>
              <a:rPr lang="en-US" sz="3200" dirty="0" smtClean="0"/>
              <a:t>Depending on your experimental design, you’ll run either a t-test or ANOVA  (and </a:t>
            </a:r>
            <a:r>
              <a:rPr lang="en-US" sz="3200" dirty="0"/>
              <a:t>T</a:t>
            </a:r>
            <a:r>
              <a:rPr lang="en-US" sz="3200" dirty="0" smtClean="0"/>
              <a:t>ukey’s test)</a:t>
            </a:r>
          </a:p>
          <a:p>
            <a:endParaRPr lang="en-US" sz="3200" dirty="0"/>
          </a:p>
          <a:p>
            <a:r>
              <a:rPr lang="en-US" sz="3200" dirty="0" smtClean="0"/>
              <a:t>Graph data using boxplots</a:t>
            </a:r>
          </a:p>
          <a:p>
            <a:endParaRPr lang="en-US" sz="3200" dirty="0"/>
          </a:p>
          <a:p>
            <a:r>
              <a:rPr lang="en-US" sz="3200" dirty="0" smtClean="0"/>
              <a:t>This is what we’re doing on stats day (lab 10)</a:t>
            </a:r>
          </a:p>
        </p:txBody>
      </p:sp>
      <p:sp>
        <p:nvSpPr>
          <p:cNvPr id="5" name="Rectangle 4"/>
          <p:cNvSpPr/>
          <p:nvPr/>
        </p:nvSpPr>
        <p:spPr>
          <a:xfrm>
            <a:off x="5011731" y="185651"/>
            <a:ext cx="5711686" cy="1493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433" y="185651"/>
            <a:ext cx="7590926" cy="427138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439" y="3965197"/>
            <a:ext cx="4462980" cy="2892803"/>
          </a:xfrm>
          <a:prstGeom prst="rect">
            <a:avLst/>
          </a:prstGeom>
        </p:spPr>
      </p:pic>
    </p:spTree>
    <p:extLst>
      <p:ext uri="{BB962C8B-B14F-4D97-AF65-F5344CB8AC3E}">
        <p14:creationId xmlns:p14="http://schemas.microsoft.com/office/powerpoint/2010/main" val="1643492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138" y="299257"/>
            <a:ext cx="11022677" cy="1569660"/>
          </a:xfrm>
          <a:prstGeom prst="rect">
            <a:avLst/>
          </a:prstGeom>
          <a:noFill/>
        </p:spPr>
        <p:txBody>
          <a:bodyPr wrap="square" rtlCol="0">
            <a:spAutoFit/>
          </a:bodyPr>
          <a:lstStyle/>
          <a:p>
            <a:r>
              <a:rPr lang="en-US" sz="3200" dirty="0" smtClean="0"/>
              <a:t>How are you going to set up your experiment?</a:t>
            </a:r>
          </a:p>
          <a:p>
            <a:endParaRPr lang="en-US" sz="3200" dirty="0"/>
          </a:p>
          <a:p>
            <a:r>
              <a:rPr lang="en-US" sz="3200" dirty="0" smtClean="0"/>
              <a:t>How many replicates</a:t>
            </a:r>
            <a:r>
              <a:rPr lang="en-US" sz="3200" smtClean="0"/>
              <a:t>? </a:t>
            </a:r>
            <a:endParaRPr lang="en-US" sz="3200" dirty="0" smtClean="0"/>
          </a:p>
        </p:txBody>
      </p:sp>
    </p:spTree>
    <p:extLst>
      <p:ext uri="{BB962C8B-B14F-4D97-AF65-F5344CB8AC3E}">
        <p14:creationId xmlns:p14="http://schemas.microsoft.com/office/powerpoint/2010/main" val="1807264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4841" y="2212806"/>
            <a:ext cx="8512234" cy="1323439"/>
          </a:xfrm>
          <a:prstGeom prst="rect">
            <a:avLst/>
          </a:prstGeom>
          <a:noFill/>
        </p:spPr>
        <p:txBody>
          <a:bodyPr wrap="square" rtlCol="0">
            <a:spAutoFit/>
          </a:bodyPr>
          <a:lstStyle/>
          <a:p>
            <a:pPr algn="ctr"/>
            <a:r>
              <a:rPr lang="en-US" sz="4000" dirty="0" smtClean="0"/>
              <a:t>Procedure is an important part of an experimental design!</a:t>
            </a:r>
          </a:p>
        </p:txBody>
      </p:sp>
    </p:spTree>
    <p:extLst>
      <p:ext uri="{BB962C8B-B14F-4D97-AF65-F5344CB8AC3E}">
        <p14:creationId xmlns:p14="http://schemas.microsoft.com/office/powerpoint/2010/main" val="187481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7057280" y="737419"/>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27006" y="766916"/>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795" y="1485900"/>
            <a:ext cx="1625655" cy="1404123"/>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492" y="1485899"/>
            <a:ext cx="1625655" cy="1404123"/>
          </a:xfrm>
          <a:prstGeom prst="rect">
            <a:avLst/>
          </a:prstGeom>
        </p:spPr>
      </p:pic>
      <p:sp>
        <p:nvSpPr>
          <p:cNvPr id="7" name="TextBox 6"/>
          <p:cNvSpPr txBox="1"/>
          <p:nvPr/>
        </p:nvSpPr>
        <p:spPr>
          <a:xfrm>
            <a:off x="2842492" y="4632785"/>
            <a:ext cx="6895634" cy="523220"/>
          </a:xfrm>
          <a:prstGeom prst="rect">
            <a:avLst/>
          </a:prstGeom>
          <a:noFill/>
        </p:spPr>
        <p:txBody>
          <a:bodyPr wrap="square" rtlCol="0">
            <a:spAutoFit/>
          </a:bodyPr>
          <a:lstStyle/>
          <a:p>
            <a:r>
              <a:rPr lang="en-US" sz="2800" dirty="0" err="1" smtClean="0"/>
              <a:t>Eg</a:t>
            </a:r>
            <a:r>
              <a:rPr lang="en-US" sz="2800" dirty="0" smtClean="0"/>
              <a:t> </a:t>
            </a:r>
            <a:r>
              <a:rPr lang="en-US" sz="2800" dirty="0"/>
              <a:t>m</a:t>
            </a:r>
            <a:r>
              <a:rPr lang="en-US" sz="2800" dirty="0" smtClean="0"/>
              <a:t>ale and female from the same population</a:t>
            </a:r>
            <a:endParaRPr lang="en-US" sz="2800" dirty="0"/>
          </a:p>
        </p:txBody>
      </p:sp>
      <p:sp>
        <p:nvSpPr>
          <p:cNvPr id="8" name="TextBox 7"/>
          <p:cNvSpPr txBox="1"/>
          <p:nvPr/>
        </p:nvSpPr>
        <p:spPr>
          <a:xfrm>
            <a:off x="516194" y="250723"/>
            <a:ext cx="1850891" cy="523220"/>
          </a:xfrm>
          <a:prstGeom prst="rect">
            <a:avLst/>
          </a:prstGeom>
          <a:noFill/>
        </p:spPr>
        <p:txBody>
          <a:bodyPr wrap="none" rtlCol="0">
            <a:spAutoFit/>
          </a:bodyPr>
          <a:lstStyle/>
          <a:p>
            <a:r>
              <a:rPr lang="en-US" sz="2800" dirty="0" smtClean="0"/>
              <a:t>Your tissue </a:t>
            </a:r>
            <a:endParaRPr lang="en-US" sz="2800" dirty="0"/>
          </a:p>
        </p:txBody>
      </p:sp>
      <p:sp>
        <p:nvSpPr>
          <p:cNvPr id="9" name="TextBox 8"/>
          <p:cNvSpPr txBox="1"/>
          <p:nvPr/>
        </p:nvSpPr>
        <p:spPr>
          <a:xfrm>
            <a:off x="3207773" y="3632058"/>
            <a:ext cx="6518787" cy="769441"/>
          </a:xfrm>
          <a:prstGeom prst="rect">
            <a:avLst/>
          </a:prstGeom>
          <a:noFill/>
        </p:spPr>
        <p:txBody>
          <a:bodyPr wrap="square" rtlCol="0">
            <a:spAutoFit/>
          </a:bodyPr>
          <a:lstStyle/>
          <a:p>
            <a:r>
              <a:rPr lang="en-US" sz="4400" b="1" dirty="0"/>
              <a:t> </a:t>
            </a:r>
            <a:r>
              <a:rPr lang="en-US" sz="4400" smtClean="0"/>
              <a:t>♀                                  </a:t>
            </a:r>
            <a:r>
              <a:rPr lang="en-US" sz="4400" dirty="0" smtClean="0"/>
              <a:t>♂    </a:t>
            </a:r>
            <a:endParaRPr lang="en-US" sz="4400" dirty="0"/>
          </a:p>
        </p:txBody>
      </p:sp>
    </p:spTree>
    <p:extLst>
      <p:ext uri="{BB962C8B-B14F-4D97-AF65-F5344CB8AC3E}">
        <p14:creationId xmlns:p14="http://schemas.microsoft.com/office/powerpoint/2010/main" val="1404754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5362" y="1303629"/>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48" y="2022612"/>
            <a:ext cx="1625655" cy="1404123"/>
          </a:xfrm>
          <a:prstGeom prst="rect">
            <a:avLst/>
          </a:prstGeom>
        </p:spPr>
      </p:pic>
      <p:sp>
        <p:nvSpPr>
          <p:cNvPr id="4" name="TextBox 3"/>
          <p:cNvSpPr txBox="1"/>
          <p:nvPr/>
        </p:nvSpPr>
        <p:spPr>
          <a:xfrm>
            <a:off x="1746129" y="4168772"/>
            <a:ext cx="1069259" cy="769441"/>
          </a:xfrm>
          <a:prstGeom prst="rect">
            <a:avLst/>
          </a:prstGeom>
          <a:noFill/>
        </p:spPr>
        <p:txBody>
          <a:bodyPr wrap="square" rtlCol="0">
            <a:spAutoFit/>
          </a:bodyPr>
          <a:lstStyle/>
          <a:p>
            <a:r>
              <a:rPr lang="en-US" sz="4400" b="1"/>
              <a:t> </a:t>
            </a:r>
            <a:r>
              <a:rPr lang="en-US" sz="4400" smtClean="0"/>
              <a:t>♀                                    </a:t>
            </a:r>
            <a:endParaRPr lang="en-US" sz="4400" dirty="0"/>
          </a:p>
        </p:txBody>
      </p:sp>
      <p:cxnSp>
        <p:nvCxnSpPr>
          <p:cNvPr id="6" name="Straight Arrow Connector 5"/>
          <p:cNvCxnSpPr/>
          <p:nvPr/>
        </p:nvCxnSpPr>
        <p:spPr>
          <a:xfrm flipV="1">
            <a:off x="2325757" y="1585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986858">
            <a:off x="3714330" y="1077724"/>
            <a:ext cx="4010738" cy="1015663"/>
          </a:xfrm>
          <a:prstGeom prst="rect">
            <a:avLst/>
          </a:prstGeom>
          <a:noFill/>
        </p:spPr>
        <p:txBody>
          <a:bodyPr wrap="square" rtlCol="0">
            <a:spAutoFit/>
          </a:bodyPr>
          <a:lstStyle/>
          <a:p>
            <a:r>
              <a:rPr lang="en-US" sz="2000" dirty="0" smtClean="0"/>
              <a:t>Using tweezers “pick” piece of moss tissue, roll into a ball, and put on new Petri dish</a:t>
            </a:r>
            <a:endParaRPr lang="en-US" sz="2000" dirty="0"/>
          </a:p>
        </p:txBody>
      </p:sp>
      <p:sp>
        <p:nvSpPr>
          <p:cNvPr id="8" name="Oval 7"/>
          <p:cNvSpPr/>
          <p:nvPr/>
        </p:nvSpPr>
        <p:spPr>
          <a:xfrm>
            <a:off x="7613275" y="239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4137" y="209006"/>
            <a:ext cx="1438022" cy="523220"/>
          </a:xfrm>
          <a:prstGeom prst="rect">
            <a:avLst/>
          </a:prstGeom>
          <a:noFill/>
        </p:spPr>
        <p:txBody>
          <a:bodyPr wrap="none" rtlCol="0">
            <a:spAutoFit/>
          </a:bodyPr>
          <a:lstStyle/>
          <a:p>
            <a:r>
              <a:rPr lang="en-US" sz="2800" dirty="0" smtClean="0"/>
              <a:t>Method </a:t>
            </a:r>
            <a:endParaRPr lang="en-US" sz="2800" dirty="0"/>
          </a:p>
        </p:txBody>
      </p:sp>
    </p:spTree>
    <p:extLst>
      <p:ext uri="{BB962C8B-B14F-4D97-AF65-F5344CB8AC3E}">
        <p14:creationId xmlns:p14="http://schemas.microsoft.com/office/powerpoint/2010/main" val="916074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5362" y="1303629"/>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48" y="2022612"/>
            <a:ext cx="1625655" cy="1404123"/>
          </a:xfrm>
          <a:prstGeom prst="rect">
            <a:avLst/>
          </a:prstGeom>
        </p:spPr>
      </p:pic>
      <p:sp>
        <p:nvSpPr>
          <p:cNvPr id="4" name="TextBox 3"/>
          <p:cNvSpPr txBox="1"/>
          <p:nvPr/>
        </p:nvSpPr>
        <p:spPr>
          <a:xfrm>
            <a:off x="1746129" y="4168772"/>
            <a:ext cx="1069259" cy="769441"/>
          </a:xfrm>
          <a:prstGeom prst="rect">
            <a:avLst/>
          </a:prstGeom>
          <a:noFill/>
        </p:spPr>
        <p:txBody>
          <a:bodyPr wrap="square" rtlCol="0">
            <a:spAutoFit/>
          </a:bodyPr>
          <a:lstStyle/>
          <a:p>
            <a:r>
              <a:rPr lang="en-US" sz="4400" b="1"/>
              <a:t> </a:t>
            </a:r>
            <a:r>
              <a:rPr lang="en-US" sz="4400" smtClean="0"/>
              <a:t>♀                                    </a:t>
            </a:r>
            <a:endParaRPr lang="en-US" sz="4400" dirty="0"/>
          </a:p>
        </p:txBody>
      </p:sp>
      <p:cxnSp>
        <p:nvCxnSpPr>
          <p:cNvPr id="6" name="Straight Arrow Connector 5"/>
          <p:cNvCxnSpPr/>
          <p:nvPr/>
        </p:nvCxnSpPr>
        <p:spPr>
          <a:xfrm flipV="1">
            <a:off x="2325757" y="1585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986858">
            <a:off x="3714330" y="1077724"/>
            <a:ext cx="4010738" cy="1015663"/>
          </a:xfrm>
          <a:prstGeom prst="rect">
            <a:avLst/>
          </a:prstGeom>
          <a:noFill/>
        </p:spPr>
        <p:txBody>
          <a:bodyPr wrap="square" rtlCol="0">
            <a:spAutoFit/>
          </a:bodyPr>
          <a:lstStyle/>
          <a:p>
            <a:r>
              <a:rPr lang="en-US" sz="2000" dirty="0" smtClean="0"/>
              <a:t>Using tweezers “pick” piece of moss tissue, roll into a ball, and put on new Petri dish</a:t>
            </a:r>
            <a:endParaRPr lang="en-US" sz="2000" dirty="0"/>
          </a:p>
        </p:txBody>
      </p:sp>
      <p:sp>
        <p:nvSpPr>
          <p:cNvPr id="8" name="Oval 7"/>
          <p:cNvSpPr/>
          <p:nvPr/>
        </p:nvSpPr>
        <p:spPr>
          <a:xfrm>
            <a:off x="7613275" y="239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8157" y="1737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65675" y="392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630557" y="1890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918075" y="544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782957" y="2042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070475" y="696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935357" y="2195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222875" y="849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087757" y="2347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375275" y="1001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3240157" y="2499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527675" y="1154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3392557" y="2652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680075" y="1306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3544957" y="2804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32475" y="1458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3697357" y="2957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984875" y="1611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220629" y="4565361"/>
            <a:ext cx="4428280" cy="707886"/>
          </a:xfrm>
          <a:prstGeom prst="rect">
            <a:avLst/>
          </a:prstGeom>
          <a:noFill/>
        </p:spPr>
        <p:txBody>
          <a:bodyPr wrap="square" rtlCol="0">
            <a:spAutoFit/>
          </a:bodyPr>
          <a:lstStyle/>
          <a:p>
            <a:r>
              <a:rPr lang="en-US" sz="2000" dirty="0" smtClean="0"/>
              <a:t>Repeat N more times, making sure your moss balls are the same size every time!</a:t>
            </a:r>
            <a:endParaRPr lang="en-US" sz="2000" dirty="0"/>
          </a:p>
        </p:txBody>
      </p:sp>
      <p:sp>
        <p:nvSpPr>
          <p:cNvPr id="29" name="TextBox 28"/>
          <p:cNvSpPr txBox="1"/>
          <p:nvPr/>
        </p:nvSpPr>
        <p:spPr>
          <a:xfrm>
            <a:off x="444137" y="209006"/>
            <a:ext cx="1438022" cy="523220"/>
          </a:xfrm>
          <a:prstGeom prst="rect">
            <a:avLst/>
          </a:prstGeom>
          <a:noFill/>
        </p:spPr>
        <p:txBody>
          <a:bodyPr wrap="none" rtlCol="0">
            <a:spAutoFit/>
          </a:bodyPr>
          <a:lstStyle/>
          <a:p>
            <a:r>
              <a:rPr lang="en-US" sz="2800" dirty="0" smtClean="0"/>
              <a:t>Method </a:t>
            </a:r>
            <a:endParaRPr lang="en-US" sz="2800" dirty="0"/>
          </a:p>
        </p:txBody>
      </p:sp>
      <p:sp>
        <p:nvSpPr>
          <p:cNvPr id="30" name="TextBox 29"/>
          <p:cNvSpPr txBox="1"/>
          <p:nvPr/>
        </p:nvSpPr>
        <p:spPr>
          <a:xfrm>
            <a:off x="5270231" y="5500348"/>
            <a:ext cx="6616674" cy="707886"/>
          </a:xfrm>
          <a:prstGeom prst="rect">
            <a:avLst/>
          </a:prstGeom>
          <a:noFill/>
        </p:spPr>
        <p:txBody>
          <a:bodyPr wrap="square" rtlCol="0">
            <a:spAutoFit/>
          </a:bodyPr>
          <a:lstStyle/>
          <a:p>
            <a:r>
              <a:rPr lang="en-US" sz="2000" dirty="0" smtClean="0"/>
              <a:t>N = number of replicates</a:t>
            </a:r>
            <a:endParaRPr lang="en-US" sz="2000" dirty="0"/>
          </a:p>
          <a:p>
            <a:r>
              <a:rPr lang="en-US" sz="2000" dirty="0" smtClean="0"/>
              <a:t>For males vs females you’ll need 10 total reps per isolate</a:t>
            </a:r>
            <a:endParaRPr lang="en-US" sz="2000" dirty="0"/>
          </a:p>
        </p:txBody>
      </p:sp>
    </p:spTree>
    <p:extLst>
      <p:ext uri="{BB962C8B-B14F-4D97-AF65-F5344CB8AC3E}">
        <p14:creationId xmlns:p14="http://schemas.microsoft.com/office/powerpoint/2010/main" val="703895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5362" y="1303629"/>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2325757" y="1585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986858">
            <a:off x="3714330" y="1077724"/>
            <a:ext cx="4010738" cy="1015663"/>
          </a:xfrm>
          <a:prstGeom prst="rect">
            <a:avLst/>
          </a:prstGeom>
          <a:noFill/>
        </p:spPr>
        <p:txBody>
          <a:bodyPr wrap="square" rtlCol="0">
            <a:spAutoFit/>
          </a:bodyPr>
          <a:lstStyle/>
          <a:p>
            <a:r>
              <a:rPr lang="en-US" sz="2000" dirty="0" smtClean="0"/>
              <a:t>Using tweezers “pick” piece of moss tissue, roll into a ball, and put on new Petri dish</a:t>
            </a:r>
            <a:endParaRPr lang="en-US" sz="2000" dirty="0"/>
          </a:p>
        </p:txBody>
      </p:sp>
      <p:sp>
        <p:nvSpPr>
          <p:cNvPr id="8" name="Oval 7"/>
          <p:cNvSpPr/>
          <p:nvPr/>
        </p:nvSpPr>
        <p:spPr>
          <a:xfrm>
            <a:off x="7613275" y="239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8157" y="1737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65675" y="392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630557" y="1890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918075" y="544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782957" y="2042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070475" y="696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935357" y="2195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222875" y="849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087757" y="2347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375275" y="1001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3240157" y="2499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527675" y="1154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3392557" y="2652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680075" y="1306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3544957" y="2804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32475" y="1458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3697357" y="2957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984875" y="1611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860" y="5132065"/>
            <a:ext cx="6959373" cy="1569660"/>
          </a:xfrm>
          <a:prstGeom prst="rect">
            <a:avLst/>
          </a:prstGeom>
          <a:noFill/>
        </p:spPr>
        <p:txBody>
          <a:bodyPr wrap="square" rtlCol="0">
            <a:spAutoFit/>
          </a:bodyPr>
          <a:lstStyle/>
          <a:p>
            <a:r>
              <a:rPr lang="en-US" sz="2400" dirty="0" smtClean="0"/>
              <a:t>Genetically speaking, this would be like taking a small piece of your TA, like a finger </a:t>
            </a:r>
            <a:r>
              <a:rPr lang="en-US" sz="2400" smtClean="0"/>
              <a:t>or ear, </a:t>
            </a:r>
            <a:r>
              <a:rPr lang="en-US" sz="2400" dirty="0" smtClean="0"/>
              <a:t>and being able to regrow a whole new copy of her. My dissertation would go so much faster if I could do that!</a:t>
            </a:r>
            <a:endParaRPr lang="en-US" sz="24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800" y="1668664"/>
            <a:ext cx="1538234" cy="2050979"/>
          </a:xfrm>
          <a:prstGeom prst="rect">
            <a:avLst/>
          </a:prstGeom>
        </p:spPr>
      </p:pic>
      <p:sp>
        <p:nvSpPr>
          <p:cNvPr id="29" name="TextBox 28"/>
          <p:cNvSpPr txBox="1"/>
          <p:nvPr/>
        </p:nvSpPr>
        <p:spPr>
          <a:xfrm>
            <a:off x="444137" y="209006"/>
            <a:ext cx="1438022" cy="523220"/>
          </a:xfrm>
          <a:prstGeom prst="rect">
            <a:avLst/>
          </a:prstGeom>
          <a:noFill/>
        </p:spPr>
        <p:txBody>
          <a:bodyPr wrap="none" rtlCol="0">
            <a:spAutoFit/>
          </a:bodyPr>
          <a:lstStyle/>
          <a:p>
            <a:r>
              <a:rPr lang="en-US" sz="2800" dirty="0" smtClean="0"/>
              <a:t>Method </a:t>
            </a:r>
            <a:endParaRPr lang="en-US" sz="2800" dirty="0"/>
          </a:p>
        </p:txBody>
      </p:sp>
    </p:spTree>
    <p:extLst>
      <p:ext uri="{BB962C8B-B14F-4D97-AF65-F5344CB8AC3E}">
        <p14:creationId xmlns:p14="http://schemas.microsoft.com/office/powerpoint/2010/main" val="767703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5362" y="1303629"/>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48" y="2022612"/>
            <a:ext cx="1625655" cy="1404123"/>
          </a:xfrm>
          <a:prstGeom prst="rect">
            <a:avLst/>
          </a:prstGeom>
        </p:spPr>
      </p:pic>
      <p:cxnSp>
        <p:nvCxnSpPr>
          <p:cNvPr id="6" name="Straight Arrow Connector 5"/>
          <p:cNvCxnSpPr/>
          <p:nvPr/>
        </p:nvCxnSpPr>
        <p:spPr>
          <a:xfrm flipV="1">
            <a:off x="2325757" y="1585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986858">
            <a:off x="3714330" y="1077724"/>
            <a:ext cx="4010738" cy="1015663"/>
          </a:xfrm>
          <a:prstGeom prst="rect">
            <a:avLst/>
          </a:prstGeom>
          <a:noFill/>
        </p:spPr>
        <p:txBody>
          <a:bodyPr wrap="square" rtlCol="0">
            <a:spAutoFit/>
          </a:bodyPr>
          <a:lstStyle/>
          <a:p>
            <a:r>
              <a:rPr lang="en-US" sz="2000" dirty="0" smtClean="0"/>
              <a:t>Using tweezers “pick” piece of moss tissue, roll into a ball, and put on new Petri dish</a:t>
            </a:r>
            <a:endParaRPr lang="en-US" sz="2000" dirty="0"/>
          </a:p>
        </p:txBody>
      </p:sp>
      <p:sp>
        <p:nvSpPr>
          <p:cNvPr id="8" name="Oval 7"/>
          <p:cNvSpPr/>
          <p:nvPr/>
        </p:nvSpPr>
        <p:spPr>
          <a:xfrm>
            <a:off x="7613275" y="239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8157" y="1737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65675" y="392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630557" y="1890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918075" y="544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782957" y="2042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070475" y="696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935357" y="2195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222875" y="849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087757" y="23475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375275" y="10017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3240157" y="24999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527675" y="11541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3392557" y="26523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680075" y="13065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3544957" y="28047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32475" y="14589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3697357" y="2957155"/>
            <a:ext cx="6732860" cy="11974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984875" y="1611364"/>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44137" y="209006"/>
            <a:ext cx="1438022" cy="523220"/>
          </a:xfrm>
          <a:prstGeom prst="rect">
            <a:avLst/>
          </a:prstGeom>
          <a:noFill/>
        </p:spPr>
        <p:txBody>
          <a:bodyPr wrap="none" rtlCol="0">
            <a:spAutoFit/>
          </a:bodyPr>
          <a:lstStyle/>
          <a:p>
            <a:r>
              <a:rPr lang="en-US" sz="2800" dirty="0" smtClean="0"/>
              <a:t>Method </a:t>
            </a:r>
            <a:endParaRPr lang="en-US" sz="2800" dirty="0"/>
          </a:p>
        </p:txBody>
      </p:sp>
      <p:sp>
        <p:nvSpPr>
          <p:cNvPr id="30" name="TextBox 29"/>
          <p:cNvSpPr txBox="1"/>
          <p:nvPr/>
        </p:nvSpPr>
        <p:spPr>
          <a:xfrm>
            <a:off x="1683113" y="4094799"/>
            <a:ext cx="1442604" cy="769441"/>
          </a:xfrm>
          <a:prstGeom prst="rect">
            <a:avLst/>
          </a:prstGeom>
          <a:noFill/>
        </p:spPr>
        <p:txBody>
          <a:bodyPr wrap="square" rtlCol="0">
            <a:spAutoFit/>
          </a:bodyPr>
          <a:lstStyle/>
          <a:p>
            <a:r>
              <a:rPr lang="en-US" sz="4400" smtClean="0"/>
              <a:t>♂    </a:t>
            </a:r>
            <a:endParaRPr lang="en-US" sz="4400" dirty="0"/>
          </a:p>
        </p:txBody>
      </p:sp>
      <p:sp>
        <p:nvSpPr>
          <p:cNvPr id="5" name="TextBox 4"/>
          <p:cNvSpPr txBox="1"/>
          <p:nvPr/>
        </p:nvSpPr>
        <p:spPr>
          <a:xfrm>
            <a:off x="818182" y="5300071"/>
            <a:ext cx="3768147" cy="523220"/>
          </a:xfrm>
          <a:prstGeom prst="rect">
            <a:avLst/>
          </a:prstGeom>
          <a:noFill/>
        </p:spPr>
        <p:txBody>
          <a:bodyPr wrap="none" rtlCol="0">
            <a:spAutoFit/>
          </a:bodyPr>
          <a:lstStyle/>
          <a:p>
            <a:r>
              <a:rPr lang="en-US" sz="2800" dirty="0" smtClean="0"/>
              <a:t>Repeat for other isolates</a:t>
            </a:r>
            <a:endParaRPr lang="en-US" sz="2800" dirty="0"/>
          </a:p>
        </p:txBody>
      </p:sp>
    </p:spTree>
    <p:extLst>
      <p:ext uri="{BB962C8B-B14F-4D97-AF65-F5344CB8AC3E}">
        <p14:creationId xmlns:p14="http://schemas.microsoft.com/office/powerpoint/2010/main" val="249998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79" y="1475439"/>
            <a:ext cx="11659730" cy="4832092"/>
          </a:xfrm>
          <a:prstGeom prst="rect">
            <a:avLst/>
          </a:prstGeom>
          <a:noFill/>
        </p:spPr>
        <p:txBody>
          <a:bodyPr wrap="none" rtlCol="0">
            <a:spAutoFit/>
          </a:bodyPr>
          <a:lstStyle/>
          <a:p>
            <a:r>
              <a:rPr lang="en-US" sz="2800" b="1" dirty="0" smtClean="0"/>
              <a:t>Things to consider: </a:t>
            </a:r>
          </a:p>
          <a:p>
            <a:endParaRPr lang="en-US" sz="2800" dirty="0"/>
          </a:p>
          <a:p>
            <a:r>
              <a:rPr lang="en-US" sz="2800" dirty="0" smtClean="0"/>
              <a:t>As mentioned, make moss balls the same size every time</a:t>
            </a:r>
          </a:p>
          <a:p>
            <a:endParaRPr lang="en-US" sz="2800" dirty="0"/>
          </a:p>
          <a:p>
            <a:r>
              <a:rPr lang="en-US" sz="2800" dirty="0" smtClean="0"/>
              <a:t>We need to do this work using sterile-tissue culture!</a:t>
            </a:r>
          </a:p>
          <a:p>
            <a:endParaRPr lang="en-US" sz="2800" dirty="0"/>
          </a:p>
          <a:p>
            <a:r>
              <a:rPr lang="en-US" sz="2800" dirty="0" smtClean="0"/>
              <a:t>Label your </a:t>
            </a:r>
            <a:r>
              <a:rPr lang="en-US" sz="2800" smtClean="0"/>
              <a:t>plates</a:t>
            </a:r>
            <a:r>
              <a:rPr lang="en-US" sz="2800" smtClean="0"/>
              <a:t>!!!</a:t>
            </a:r>
            <a:endParaRPr lang="en-US" sz="2800" dirty="0" smtClean="0"/>
          </a:p>
          <a:p>
            <a:endParaRPr lang="en-US" sz="2800" dirty="0"/>
          </a:p>
          <a:p>
            <a:r>
              <a:rPr lang="en-US" sz="2800" dirty="0" smtClean="0"/>
              <a:t>Write down </a:t>
            </a:r>
            <a:r>
              <a:rPr lang="en-US" sz="2800" smtClean="0"/>
              <a:t>EVERYTHING</a:t>
            </a:r>
            <a:r>
              <a:rPr lang="en-US" sz="2800" smtClean="0"/>
              <a:t>!!!</a:t>
            </a:r>
            <a:endParaRPr lang="en-US" sz="2800" dirty="0" smtClean="0"/>
          </a:p>
          <a:p>
            <a:endParaRPr lang="en-US" sz="2800" dirty="0"/>
          </a:p>
          <a:p>
            <a:r>
              <a:rPr lang="en-US" sz="2800" dirty="0" smtClean="0"/>
              <a:t>Take pictures! For your poster a lot of pictures is way better than a lot of words</a:t>
            </a:r>
            <a:endParaRPr lang="en-US" sz="2800" dirty="0"/>
          </a:p>
        </p:txBody>
      </p:sp>
      <p:sp>
        <p:nvSpPr>
          <p:cNvPr id="3" name="TextBox 2"/>
          <p:cNvSpPr txBox="1"/>
          <p:nvPr/>
        </p:nvSpPr>
        <p:spPr>
          <a:xfrm>
            <a:off x="335279" y="257861"/>
            <a:ext cx="10885494" cy="523220"/>
          </a:xfrm>
          <a:prstGeom prst="rect">
            <a:avLst/>
          </a:prstGeom>
          <a:noFill/>
        </p:spPr>
        <p:txBody>
          <a:bodyPr wrap="square" rtlCol="0">
            <a:spAutoFit/>
          </a:bodyPr>
          <a:lstStyle/>
          <a:p>
            <a:r>
              <a:rPr lang="en-US" sz="2800" dirty="0" smtClean="0"/>
              <a:t>Replication is key!!!</a:t>
            </a:r>
            <a:endParaRPr lang="en-US" sz="2800" dirty="0"/>
          </a:p>
        </p:txBody>
      </p:sp>
    </p:spTree>
    <p:extLst>
      <p:ext uri="{BB962C8B-B14F-4D97-AF65-F5344CB8AC3E}">
        <p14:creationId xmlns:p14="http://schemas.microsoft.com/office/powerpoint/2010/main" val="1151183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77" y="1308536"/>
            <a:ext cx="6965073" cy="3970318"/>
          </a:xfrm>
          <a:prstGeom prst="rect">
            <a:avLst/>
          </a:prstGeom>
          <a:noFill/>
        </p:spPr>
        <p:txBody>
          <a:bodyPr wrap="square" rtlCol="0">
            <a:spAutoFit/>
          </a:bodyPr>
          <a:lstStyle/>
          <a:p>
            <a:r>
              <a:rPr lang="en-US" sz="2800" dirty="0" smtClean="0"/>
              <a:t>Null hypothesis: after 3 weeks of growth, male and female </a:t>
            </a:r>
            <a:r>
              <a:rPr lang="en-US" sz="2800" i="1" dirty="0" smtClean="0"/>
              <a:t>Ceratodon purpureus </a:t>
            </a:r>
            <a:r>
              <a:rPr lang="en-US" sz="2800" dirty="0" err="1" smtClean="0"/>
              <a:t>protonema</a:t>
            </a:r>
            <a:r>
              <a:rPr lang="en-US" sz="2800" dirty="0" smtClean="0"/>
              <a:t> will have the same area</a:t>
            </a:r>
          </a:p>
          <a:p>
            <a:endParaRPr lang="en-US" sz="2800" dirty="0" smtClean="0"/>
          </a:p>
          <a:p>
            <a:endParaRPr lang="en-US" sz="2800" dirty="0"/>
          </a:p>
          <a:p>
            <a:endParaRPr lang="en-US" sz="2800" dirty="0"/>
          </a:p>
          <a:p>
            <a:r>
              <a:rPr lang="en-US" sz="2800" dirty="0" smtClean="0"/>
              <a:t>Alternative hypothesis: </a:t>
            </a:r>
            <a:r>
              <a:rPr lang="en-US" sz="2800" dirty="0"/>
              <a:t>after 3 weeks </a:t>
            </a:r>
            <a:r>
              <a:rPr lang="en-US" sz="2800" dirty="0" smtClean="0"/>
              <a:t>female </a:t>
            </a:r>
            <a:r>
              <a:rPr lang="en-US" sz="2800" i="1" dirty="0"/>
              <a:t>Ceratodon purpureus </a:t>
            </a:r>
            <a:r>
              <a:rPr lang="en-US" sz="2800" dirty="0" err="1"/>
              <a:t>protonema</a:t>
            </a:r>
            <a:r>
              <a:rPr lang="en-US" sz="2800" dirty="0"/>
              <a:t> </a:t>
            </a:r>
            <a:r>
              <a:rPr lang="en-US" sz="2800" dirty="0" smtClean="0"/>
              <a:t>will have a larger area than the males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569" y="1697318"/>
            <a:ext cx="1380881" cy="119270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8483" y="1697318"/>
            <a:ext cx="1380879" cy="1192704"/>
          </a:xfrm>
          <a:prstGeom prst="rect">
            <a:avLst/>
          </a:prstGeom>
        </p:spPr>
      </p:pic>
      <p:sp>
        <p:nvSpPr>
          <p:cNvPr id="5" name="TextBox 4"/>
          <p:cNvSpPr txBox="1"/>
          <p:nvPr/>
        </p:nvSpPr>
        <p:spPr>
          <a:xfrm>
            <a:off x="9409763" y="1803239"/>
            <a:ext cx="509632" cy="769441"/>
          </a:xfrm>
          <a:prstGeom prst="rect">
            <a:avLst/>
          </a:prstGeom>
          <a:noFill/>
        </p:spPr>
        <p:txBody>
          <a:bodyPr wrap="square" rtlCol="0">
            <a:spAutoFit/>
          </a:bodyPr>
          <a:lstStyle/>
          <a:p>
            <a:r>
              <a:rPr lang="en-US" sz="4400" dirty="0" smtClean="0"/>
              <a:t>=</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6633" y="3564857"/>
            <a:ext cx="2647906" cy="228707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955" y="4144553"/>
            <a:ext cx="1625654" cy="1404123"/>
          </a:xfrm>
          <a:prstGeom prst="rect">
            <a:avLst/>
          </a:prstGeom>
        </p:spPr>
      </p:pic>
      <p:sp>
        <p:nvSpPr>
          <p:cNvPr id="8" name="TextBox 7"/>
          <p:cNvSpPr txBox="1"/>
          <p:nvPr/>
        </p:nvSpPr>
        <p:spPr>
          <a:xfrm>
            <a:off x="9675931" y="4368036"/>
            <a:ext cx="509632" cy="769441"/>
          </a:xfrm>
          <a:prstGeom prst="rect">
            <a:avLst/>
          </a:prstGeom>
          <a:noFill/>
        </p:spPr>
        <p:txBody>
          <a:bodyPr wrap="square" rtlCol="0">
            <a:spAutoFit/>
          </a:bodyPr>
          <a:lstStyle/>
          <a:p>
            <a:r>
              <a:rPr lang="en-US" sz="4400" dirty="0"/>
              <a:t>&gt;</a:t>
            </a:r>
          </a:p>
        </p:txBody>
      </p:sp>
      <p:sp>
        <p:nvSpPr>
          <p:cNvPr id="9" name="TextBox 8"/>
          <p:cNvSpPr txBox="1"/>
          <p:nvPr/>
        </p:nvSpPr>
        <p:spPr>
          <a:xfrm>
            <a:off x="7904187" y="730547"/>
            <a:ext cx="4345615" cy="769441"/>
          </a:xfrm>
          <a:prstGeom prst="rect">
            <a:avLst/>
          </a:prstGeom>
          <a:noFill/>
        </p:spPr>
        <p:txBody>
          <a:bodyPr wrap="square" rtlCol="0">
            <a:spAutoFit/>
          </a:bodyPr>
          <a:lstStyle/>
          <a:p>
            <a:r>
              <a:rPr lang="en-US" sz="4400" b="1" dirty="0"/>
              <a:t> </a:t>
            </a:r>
            <a:r>
              <a:rPr lang="en-US" sz="4400" smtClean="0"/>
              <a:t>♀                </a:t>
            </a:r>
            <a:r>
              <a:rPr lang="en-US" sz="4400" dirty="0" smtClean="0"/>
              <a:t>♂    </a:t>
            </a:r>
            <a:endParaRPr lang="en-US" sz="4400" dirty="0"/>
          </a:p>
        </p:txBody>
      </p:sp>
      <p:sp>
        <p:nvSpPr>
          <p:cNvPr id="10" name="TextBox 9"/>
          <p:cNvSpPr txBox="1"/>
          <p:nvPr/>
        </p:nvSpPr>
        <p:spPr>
          <a:xfrm>
            <a:off x="7964147" y="5746006"/>
            <a:ext cx="4345615" cy="769441"/>
          </a:xfrm>
          <a:prstGeom prst="rect">
            <a:avLst/>
          </a:prstGeom>
          <a:noFill/>
        </p:spPr>
        <p:txBody>
          <a:bodyPr wrap="square" rtlCol="0">
            <a:spAutoFit/>
          </a:bodyPr>
          <a:lstStyle/>
          <a:p>
            <a:r>
              <a:rPr lang="en-US" sz="4400" b="1" dirty="0"/>
              <a:t> </a:t>
            </a:r>
            <a:r>
              <a:rPr lang="en-US" sz="4400" smtClean="0"/>
              <a:t>♀                </a:t>
            </a:r>
            <a:r>
              <a:rPr lang="en-US" sz="4400" dirty="0" smtClean="0"/>
              <a:t>♂    </a:t>
            </a:r>
            <a:endParaRPr lang="en-US" sz="4400" dirty="0"/>
          </a:p>
        </p:txBody>
      </p:sp>
      <p:sp>
        <p:nvSpPr>
          <p:cNvPr id="11" name="TextBox 10"/>
          <p:cNvSpPr txBox="1"/>
          <p:nvPr/>
        </p:nvSpPr>
        <p:spPr>
          <a:xfrm>
            <a:off x="331077" y="145772"/>
            <a:ext cx="6430780" cy="584775"/>
          </a:xfrm>
          <a:prstGeom prst="rect">
            <a:avLst/>
          </a:prstGeom>
          <a:noFill/>
        </p:spPr>
        <p:txBody>
          <a:bodyPr wrap="square" rtlCol="0">
            <a:spAutoFit/>
          </a:bodyPr>
          <a:lstStyle/>
          <a:p>
            <a:r>
              <a:rPr lang="en-US" sz="3200" dirty="0" smtClean="0"/>
              <a:t>If testing male vs </a:t>
            </a:r>
            <a:r>
              <a:rPr lang="en-US" sz="3200" smtClean="0"/>
              <a:t>female growth: </a:t>
            </a:r>
            <a:endParaRPr lang="en-US" sz="3200" dirty="0"/>
          </a:p>
        </p:txBody>
      </p:sp>
    </p:spTree>
    <p:extLst>
      <p:ext uri="{BB962C8B-B14F-4D97-AF65-F5344CB8AC3E}">
        <p14:creationId xmlns:p14="http://schemas.microsoft.com/office/powerpoint/2010/main" val="1124418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789" y="437052"/>
            <a:ext cx="6508769" cy="2246769"/>
          </a:xfrm>
          <a:prstGeom prst="rect">
            <a:avLst/>
          </a:prstGeom>
          <a:noFill/>
        </p:spPr>
        <p:txBody>
          <a:bodyPr wrap="none" rtlCol="0">
            <a:spAutoFit/>
          </a:bodyPr>
          <a:lstStyle/>
          <a:p>
            <a:r>
              <a:rPr lang="en-US" sz="2800" dirty="0" smtClean="0"/>
              <a:t>Your plates will be put in a growth chamber</a:t>
            </a:r>
          </a:p>
          <a:p>
            <a:endParaRPr lang="en-US" sz="2800" dirty="0"/>
          </a:p>
          <a:p>
            <a:r>
              <a:rPr lang="en-US" sz="2800" dirty="0" smtClean="0"/>
              <a:t>After 3 weeks we will measure area</a:t>
            </a:r>
            <a:r>
              <a:rPr lang="is-IS" sz="2800" dirty="0" smtClean="0"/>
              <a:t>…</a:t>
            </a:r>
          </a:p>
          <a:p>
            <a:endParaRPr lang="is-IS" sz="2800" dirty="0"/>
          </a:p>
          <a:p>
            <a:r>
              <a:rPr lang="is-IS" sz="2800" dirty="0" smtClean="0"/>
              <a:t>		...but how?</a:t>
            </a:r>
            <a:endParaRPr lang="en-US" sz="2800" dirty="0"/>
          </a:p>
        </p:txBody>
      </p:sp>
    </p:spTree>
    <p:extLst>
      <p:ext uri="{BB962C8B-B14F-4D97-AF65-F5344CB8AC3E}">
        <p14:creationId xmlns:p14="http://schemas.microsoft.com/office/powerpoint/2010/main" val="1266690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765362" y="1334626"/>
            <a:ext cx="2890684" cy="278744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48" y="2022612"/>
            <a:ext cx="1625655" cy="1404123"/>
          </a:xfrm>
          <a:prstGeom prst="rect">
            <a:avLst/>
          </a:prstGeom>
        </p:spPr>
      </p:pic>
      <p:sp>
        <p:nvSpPr>
          <p:cNvPr id="4" name="TextBox 3"/>
          <p:cNvSpPr txBox="1"/>
          <p:nvPr/>
        </p:nvSpPr>
        <p:spPr>
          <a:xfrm>
            <a:off x="4271532" y="954958"/>
            <a:ext cx="7423688" cy="3539430"/>
          </a:xfrm>
          <a:prstGeom prst="rect">
            <a:avLst/>
          </a:prstGeom>
          <a:noFill/>
        </p:spPr>
        <p:txBody>
          <a:bodyPr wrap="square" rtlCol="0">
            <a:spAutoFit/>
          </a:bodyPr>
          <a:lstStyle/>
          <a:p>
            <a:r>
              <a:rPr lang="en-US" sz="2800" dirty="0" smtClean="0"/>
              <a:t>Use dissecting scopes to take a picture of moss area.</a:t>
            </a:r>
          </a:p>
          <a:p>
            <a:endParaRPr lang="en-US" sz="2800" dirty="0"/>
          </a:p>
          <a:p>
            <a:r>
              <a:rPr lang="en-US" sz="2800" dirty="0" smtClean="0"/>
              <a:t>Use a piece of software called ImageJ to convert the moss area image into a binary color scheme (black and white). The program them calculates the number of pixels that are black, which can be converted to area.</a:t>
            </a:r>
          </a:p>
        </p:txBody>
      </p:sp>
    </p:spTree>
    <p:extLst>
      <p:ext uri="{BB962C8B-B14F-4D97-AF65-F5344CB8AC3E}">
        <p14:creationId xmlns:p14="http://schemas.microsoft.com/office/powerpoint/2010/main" val="1909836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1184" y="302115"/>
            <a:ext cx="5315458" cy="1815882"/>
          </a:xfrm>
          <a:prstGeom prst="rect">
            <a:avLst/>
          </a:prstGeom>
          <a:noFill/>
        </p:spPr>
        <p:txBody>
          <a:bodyPr wrap="square" rtlCol="0">
            <a:spAutoFit/>
          </a:bodyPr>
          <a:lstStyle/>
          <a:p>
            <a:r>
              <a:rPr lang="en-US" sz="2800" dirty="0" smtClean="0"/>
              <a:t>Demonstration of what to label, how to do sterile-tissue culture, and how to make ”moss balls”, and tape plates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312" y="3351458"/>
            <a:ext cx="4675388" cy="35065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13" y="302115"/>
            <a:ext cx="4675388" cy="3506541"/>
          </a:xfrm>
          <a:prstGeom prst="rect">
            <a:avLst/>
          </a:prstGeom>
        </p:spPr>
      </p:pic>
      <p:sp>
        <p:nvSpPr>
          <p:cNvPr id="5" name="TextBox 4"/>
          <p:cNvSpPr txBox="1"/>
          <p:nvPr/>
        </p:nvSpPr>
        <p:spPr>
          <a:xfrm>
            <a:off x="1198756" y="3719734"/>
            <a:ext cx="4975216" cy="1384995"/>
          </a:xfrm>
          <a:prstGeom prst="rect">
            <a:avLst/>
          </a:prstGeom>
          <a:noFill/>
        </p:spPr>
        <p:txBody>
          <a:bodyPr wrap="square" rtlCol="0">
            <a:spAutoFit/>
          </a:bodyPr>
          <a:lstStyle/>
          <a:p>
            <a:r>
              <a:rPr lang="en-US" sz="2800" dirty="0" smtClean="0"/>
              <a:t>Why sterile culture is important: fungus and bacteria </a:t>
            </a:r>
            <a:r>
              <a:rPr lang="en-US" sz="2800" smtClean="0"/>
              <a:t>will take over plate!</a:t>
            </a:r>
            <a:endParaRPr lang="en-US" sz="2800" dirty="0"/>
          </a:p>
        </p:txBody>
      </p:sp>
    </p:spTree>
    <p:extLst>
      <p:ext uri="{BB962C8B-B14F-4D97-AF65-F5344CB8AC3E}">
        <p14:creationId xmlns:p14="http://schemas.microsoft.com/office/powerpoint/2010/main" val="1258227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4855" y="425669"/>
            <a:ext cx="10294883" cy="3385542"/>
          </a:xfrm>
          <a:prstGeom prst="rect">
            <a:avLst/>
          </a:prstGeom>
          <a:noFill/>
        </p:spPr>
        <p:txBody>
          <a:bodyPr wrap="square" rtlCol="0">
            <a:spAutoFit/>
          </a:bodyPr>
          <a:lstStyle/>
          <a:p>
            <a:r>
              <a:rPr lang="en-US" sz="2800" dirty="0" smtClean="0"/>
              <a:t>Reasoning for hypothesis:</a:t>
            </a:r>
          </a:p>
          <a:p>
            <a:endParaRPr lang="en-US" sz="2800" dirty="0"/>
          </a:p>
          <a:p>
            <a:r>
              <a:rPr lang="en-US" sz="2800" dirty="0" smtClean="0"/>
              <a:t>Males and females make different investments to reproduction. Since females bare the burden of providing nutrients to their offspring, they will grow larger than males. This type of phenomenon is seen across the tree of life. The difference in size between males and females is called sexual dimorphism (</a:t>
            </a:r>
            <a:r>
              <a:rPr lang="en-US" sz="2800" dirty="0" err="1" smtClean="0"/>
              <a:t>eg</a:t>
            </a:r>
            <a:r>
              <a:rPr lang="en-US" sz="2800" dirty="0" smtClean="0"/>
              <a:t> peacocks).  </a:t>
            </a:r>
            <a:endParaRPr lang="en-US" sz="2800" dirty="0"/>
          </a:p>
          <a:p>
            <a:endParaRPr lang="en-US" dirty="0"/>
          </a:p>
        </p:txBody>
      </p:sp>
      <p:pic>
        <p:nvPicPr>
          <p:cNvPr id="5" name="Picture 7" descr="elated 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462" y="3651147"/>
            <a:ext cx="3555834" cy="2654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88" y="3690228"/>
            <a:ext cx="3232372" cy="2455408"/>
          </a:xfrm>
          <a:prstGeom prst="rect">
            <a:avLst/>
          </a:prstGeom>
        </p:spPr>
      </p:pic>
      <p:sp>
        <p:nvSpPr>
          <p:cNvPr id="2" name="TextBox 1"/>
          <p:cNvSpPr txBox="1"/>
          <p:nvPr/>
        </p:nvSpPr>
        <p:spPr>
          <a:xfrm>
            <a:off x="6933865" y="6145636"/>
            <a:ext cx="2296975" cy="369332"/>
          </a:xfrm>
          <a:prstGeom prst="rect">
            <a:avLst/>
          </a:prstGeom>
          <a:noFill/>
        </p:spPr>
        <p:txBody>
          <a:bodyPr wrap="none" rtlCol="0">
            <a:spAutoFit/>
          </a:bodyPr>
          <a:lstStyle/>
          <a:p>
            <a:r>
              <a:rPr lang="en-US" dirty="0" smtClean="0"/>
              <a:t> what about </a:t>
            </a:r>
            <a:r>
              <a:rPr lang="en-US" smtClean="0"/>
              <a:t>in moss??</a:t>
            </a:r>
            <a:endParaRPr lang="en-US" dirty="0"/>
          </a:p>
        </p:txBody>
      </p:sp>
    </p:spTree>
    <p:extLst>
      <p:ext uri="{BB962C8B-B14F-4D97-AF65-F5344CB8AC3E}">
        <p14:creationId xmlns:p14="http://schemas.microsoft.com/office/powerpoint/2010/main" val="60468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78" y="1308536"/>
            <a:ext cx="6333140" cy="4832092"/>
          </a:xfrm>
          <a:prstGeom prst="rect">
            <a:avLst/>
          </a:prstGeom>
          <a:noFill/>
        </p:spPr>
        <p:txBody>
          <a:bodyPr wrap="square" rtlCol="0">
            <a:spAutoFit/>
          </a:bodyPr>
          <a:lstStyle/>
          <a:p>
            <a:r>
              <a:rPr lang="en-US" sz="2800" dirty="0" smtClean="0"/>
              <a:t>Null hypothesis: after 3 weeks of growth in 16L/8D and 9L/9D, </a:t>
            </a:r>
            <a:r>
              <a:rPr lang="en-US" sz="2800" i="1" dirty="0" smtClean="0"/>
              <a:t>Ceratodon purpureus </a:t>
            </a:r>
            <a:r>
              <a:rPr lang="en-US" sz="2800" dirty="0" err="1" smtClean="0"/>
              <a:t>protonema</a:t>
            </a:r>
            <a:r>
              <a:rPr lang="en-US" sz="2800" dirty="0" smtClean="0"/>
              <a:t> will have the same area</a:t>
            </a:r>
          </a:p>
          <a:p>
            <a:endParaRPr lang="en-US" sz="2800" dirty="0" smtClean="0"/>
          </a:p>
          <a:p>
            <a:endParaRPr lang="en-US" sz="2800" dirty="0"/>
          </a:p>
          <a:p>
            <a:endParaRPr lang="en-US" sz="2800" dirty="0"/>
          </a:p>
          <a:p>
            <a:r>
              <a:rPr lang="en-US" sz="2800" dirty="0" smtClean="0"/>
              <a:t>Alternative hypothesis: </a:t>
            </a:r>
            <a:r>
              <a:rPr lang="en-US" sz="2800" dirty="0"/>
              <a:t>after 3 weeks of growth in 16L/8D and 9L/9D, </a:t>
            </a:r>
            <a:r>
              <a:rPr lang="en-US" sz="2800" i="1" dirty="0"/>
              <a:t>Ceratodon purpureus </a:t>
            </a:r>
            <a:r>
              <a:rPr lang="en-US" sz="2800" dirty="0" err="1"/>
              <a:t>protonema</a:t>
            </a:r>
            <a:r>
              <a:rPr lang="en-US" sz="2800" dirty="0"/>
              <a:t> will have </a:t>
            </a:r>
            <a:r>
              <a:rPr lang="en-US" sz="2800" dirty="0" smtClean="0"/>
              <a:t>greater area in 16L/8D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569" y="1697318"/>
            <a:ext cx="1380881" cy="119270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8483" y="1697318"/>
            <a:ext cx="1380879" cy="1192704"/>
          </a:xfrm>
          <a:prstGeom prst="rect">
            <a:avLst/>
          </a:prstGeom>
        </p:spPr>
      </p:pic>
      <p:sp>
        <p:nvSpPr>
          <p:cNvPr id="5" name="TextBox 4"/>
          <p:cNvSpPr txBox="1"/>
          <p:nvPr/>
        </p:nvSpPr>
        <p:spPr>
          <a:xfrm>
            <a:off x="9409763" y="1803239"/>
            <a:ext cx="509632" cy="769441"/>
          </a:xfrm>
          <a:prstGeom prst="rect">
            <a:avLst/>
          </a:prstGeom>
          <a:noFill/>
        </p:spPr>
        <p:txBody>
          <a:bodyPr wrap="square" rtlCol="0">
            <a:spAutoFit/>
          </a:bodyPr>
          <a:lstStyle/>
          <a:p>
            <a:r>
              <a:rPr lang="en-US" sz="4400" dirty="0" smtClean="0"/>
              <a:t>=</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27" y="3543604"/>
            <a:ext cx="2647906" cy="228707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361" y="4107448"/>
            <a:ext cx="1625654" cy="1404123"/>
          </a:xfrm>
          <a:prstGeom prst="rect">
            <a:avLst/>
          </a:prstGeom>
        </p:spPr>
      </p:pic>
      <p:sp>
        <p:nvSpPr>
          <p:cNvPr id="8" name="TextBox 7"/>
          <p:cNvSpPr txBox="1"/>
          <p:nvPr/>
        </p:nvSpPr>
        <p:spPr>
          <a:xfrm>
            <a:off x="9675931" y="4368036"/>
            <a:ext cx="509632" cy="769441"/>
          </a:xfrm>
          <a:prstGeom prst="rect">
            <a:avLst/>
          </a:prstGeom>
          <a:noFill/>
        </p:spPr>
        <p:txBody>
          <a:bodyPr wrap="square" rtlCol="0">
            <a:spAutoFit/>
          </a:bodyPr>
          <a:lstStyle/>
          <a:p>
            <a:r>
              <a:rPr lang="en-US" sz="4400" dirty="0"/>
              <a:t>&gt;</a:t>
            </a:r>
          </a:p>
        </p:txBody>
      </p:sp>
      <p:sp>
        <p:nvSpPr>
          <p:cNvPr id="9" name="TextBox 8"/>
          <p:cNvSpPr txBox="1"/>
          <p:nvPr/>
        </p:nvSpPr>
        <p:spPr>
          <a:xfrm>
            <a:off x="7392981" y="922056"/>
            <a:ext cx="5487945" cy="769441"/>
          </a:xfrm>
          <a:prstGeom prst="rect">
            <a:avLst/>
          </a:prstGeom>
          <a:noFill/>
        </p:spPr>
        <p:txBody>
          <a:bodyPr wrap="square" rtlCol="0">
            <a:spAutoFit/>
          </a:bodyPr>
          <a:lstStyle/>
          <a:p>
            <a:r>
              <a:rPr lang="en-US" sz="4400" b="1"/>
              <a:t> </a:t>
            </a:r>
            <a:r>
              <a:rPr lang="en-US" sz="4400" smtClean="0"/>
              <a:t>16L/8D          9L/9D    </a:t>
            </a:r>
            <a:endParaRPr lang="en-US" sz="4400" dirty="0"/>
          </a:p>
        </p:txBody>
      </p:sp>
      <p:sp>
        <p:nvSpPr>
          <p:cNvPr id="11" name="TextBox 10"/>
          <p:cNvSpPr txBox="1"/>
          <p:nvPr/>
        </p:nvSpPr>
        <p:spPr>
          <a:xfrm>
            <a:off x="331077" y="145772"/>
            <a:ext cx="6430780" cy="584775"/>
          </a:xfrm>
          <a:prstGeom prst="rect">
            <a:avLst/>
          </a:prstGeom>
          <a:noFill/>
        </p:spPr>
        <p:txBody>
          <a:bodyPr wrap="square" rtlCol="0">
            <a:spAutoFit/>
          </a:bodyPr>
          <a:lstStyle/>
          <a:p>
            <a:r>
              <a:rPr lang="en-US" sz="3200" dirty="0" smtClean="0"/>
              <a:t>If testing different light regimens: </a:t>
            </a:r>
            <a:endParaRPr lang="en-US" sz="3200" dirty="0"/>
          </a:p>
        </p:txBody>
      </p:sp>
      <p:sp>
        <p:nvSpPr>
          <p:cNvPr id="12" name="TextBox 11"/>
          <p:cNvSpPr txBox="1"/>
          <p:nvPr/>
        </p:nvSpPr>
        <p:spPr>
          <a:xfrm>
            <a:off x="7186774" y="5885665"/>
            <a:ext cx="5487945" cy="769441"/>
          </a:xfrm>
          <a:prstGeom prst="rect">
            <a:avLst/>
          </a:prstGeom>
          <a:noFill/>
        </p:spPr>
        <p:txBody>
          <a:bodyPr wrap="square" rtlCol="0">
            <a:spAutoFit/>
          </a:bodyPr>
          <a:lstStyle/>
          <a:p>
            <a:r>
              <a:rPr lang="en-US" sz="4400" b="1"/>
              <a:t> </a:t>
            </a:r>
            <a:r>
              <a:rPr lang="en-US" sz="4400" smtClean="0"/>
              <a:t>16L/8D          9L/9D    </a:t>
            </a:r>
            <a:endParaRPr lang="en-US" sz="4400" dirty="0"/>
          </a:p>
        </p:txBody>
      </p:sp>
    </p:spTree>
    <p:extLst>
      <p:ext uri="{BB962C8B-B14F-4D97-AF65-F5344CB8AC3E}">
        <p14:creationId xmlns:p14="http://schemas.microsoft.com/office/powerpoint/2010/main" val="11031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4855" y="425669"/>
            <a:ext cx="10294883" cy="3477875"/>
          </a:xfrm>
          <a:prstGeom prst="rect">
            <a:avLst/>
          </a:prstGeom>
          <a:noFill/>
        </p:spPr>
        <p:txBody>
          <a:bodyPr wrap="square" rtlCol="0">
            <a:spAutoFit/>
          </a:bodyPr>
          <a:lstStyle/>
          <a:p>
            <a:r>
              <a:rPr lang="en-US" sz="2800" dirty="0" smtClean="0"/>
              <a:t>Reasoning for hypothesis:</a:t>
            </a:r>
          </a:p>
          <a:p>
            <a:endParaRPr lang="en-US" sz="2400" dirty="0"/>
          </a:p>
          <a:p>
            <a:r>
              <a:rPr lang="en-US" sz="2800" dirty="0" smtClean="0"/>
              <a:t>Circadian rhythms are biological oscillations that occur in 24 hour days. They are controlled by </a:t>
            </a:r>
            <a:r>
              <a:rPr lang="en-US" sz="2800" i="1" dirty="0" smtClean="0"/>
              <a:t>internal</a:t>
            </a:r>
            <a:r>
              <a:rPr lang="en-US" sz="2800" dirty="0" smtClean="0"/>
              <a:t> timing, not external cues (like light). A plant that is grown in conditions that are consistent with 24 hour day biological oscillations (</a:t>
            </a:r>
            <a:r>
              <a:rPr lang="en-US" sz="2800" dirty="0" err="1" smtClean="0"/>
              <a:t>eg</a:t>
            </a:r>
            <a:r>
              <a:rPr lang="en-US" sz="2800" dirty="0" smtClean="0"/>
              <a:t> 16L/8D) will grow better because internal and external cues for growth will be aligned better than those with altered day/night regimens (</a:t>
            </a:r>
            <a:r>
              <a:rPr lang="en-US" sz="2800" dirty="0" err="1" smtClean="0"/>
              <a:t>eg</a:t>
            </a:r>
            <a:r>
              <a:rPr lang="en-US" sz="2800" dirty="0" smtClean="0"/>
              <a:t> 9L/9D).</a:t>
            </a:r>
            <a:endParaRPr lang="en-US" sz="2800" dirty="0"/>
          </a:p>
        </p:txBody>
      </p:sp>
    </p:spTree>
    <p:extLst>
      <p:ext uri="{BB962C8B-B14F-4D97-AF65-F5344CB8AC3E}">
        <p14:creationId xmlns:p14="http://schemas.microsoft.com/office/powerpoint/2010/main" val="1426707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78" y="1308536"/>
            <a:ext cx="6333140" cy="4832092"/>
          </a:xfrm>
          <a:prstGeom prst="rect">
            <a:avLst/>
          </a:prstGeom>
          <a:noFill/>
        </p:spPr>
        <p:txBody>
          <a:bodyPr wrap="square" rtlCol="0">
            <a:spAutoFit/>
          </a:bodyPr>
          <a:lstStyle/>
          <a:p>
            <a:r>
              <a:rPr lang="en-US" sz="2800" dirty="0" smtClean="0"/>
              <a:t>Null hypothesis: after 3 weeks of growth, all populations (tested) of </a:t>
            </a:r>
            <a:r>
              <a:rPr lang="en-US" sz="2800" i="1" dirty="0" smtClean="0"/>
              <a:t>Ceratodon purpureus </a:t>
            </a:r>
            <a:r>
              <a:rPr lang="en-US" sz="2800" dirty="0" err="1" smtClean="0"/>
              <a:t>protonema</a:t>
            </a:r>
            <a:r>
              <a:rPr lang="en-US" sz="2800" dirty="0" smtClean="0"/>
              <a:t> will have the same area</a:t>
            </a:r>
          </a:p>
          <a:p>
            <a:endParaRPr lang="en-US" sz="2800" dirty="0" smtClean="0"/>
          </a:p>
          <a:p>
            <a:endParaRPr lang="en-US" sz="2800" dirty="0"/>
          </a:p>
          <a:p>
            <a:endParaRPr lang="en-US" sz="2800" dirty="0"/>
          </a:p>
          <a:p>
            <a:r>
              <a:rPr lang="en-US" sz="2800" dirty="0" smtClean="0"/>
              <a:t>Alternative hypothesis: </a:t>
            </a:r>
            <a:r>
              <a:rPr lang="en-US" sz="2800" dirty="0"/>
              <a:t>after 3 weeks of </a:t>
            </a:r>
            <a:r>
              <a:rPr lang="en-US" sz="2800" dirty="0" smtClean="0"/>
              <a:t>growth, </a:t>
            </a:r>
            <a:r>
              <a:rPr lang="en-US" sz="2800" i="1" dirty="0"/>
              <a:t>Ceratodon purpureus </a:t>
            </a:r>
            <a:r>
              <a:rPr lang="en-US" sz="2800" dirty="0" err="1"/>
              <a:t>protonema</a:t>
            </a:r>
            <a:r>
              <a:rPr lang="en-US" sz="2800" dirty="0"/>
              <a:t> </a:t>
            </a:r>
            <a:r>
              <a:rPr lang="en-US" sz="2800" dirty="0" smtClean="0"/>
              <a:t>isolated from “Pop. 1” will have greater area than isolates from “Pop. 2”</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569" y="1697318"/>
            <a:ext cx="1380881" cy="119270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8483" y="1697318"/>
            <a:ext cx="1380879" cy="1192704"/>
          </a:xfrm>
          <a:prstGeom prst="rect">
            <a:avLst/>
          </a:prstGeom>
        </p:spPr>
      </p:pic>
      <p:sp>
        <p:nvSpPr>
          <p:cNvPr id="5" name="TextBox 4"/>
          <p:cNvSpPr txBox="1"/>
          <p:nvPr/>
        </p:nvSpPr>
        <p:spPr>
          <a:xfrm>
            <a:off x="9409763" y="1803239"/>
            <a:ext cx="509632" cy="769441"/>
          </a:xfrm>
          <a:prstGeom prst="rect">
            <a:avLst/>
          </a:prstGeom>
          <a:noFill/>
        </p:spPr>
        <p:txBody>
          <a:bodyPr wrap="square" rtlCol="0">
            <a:spAutoFit/>
          </a:bodyPr>
          <a:lstStyle/>
          <a:p>
            <a:r>
              <a:rPr lang="en-US" sz="4400" dirty="0" smtClean="0"/>
              <a:t>=</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27" y="3543604"/>
            <a:ext cx="2647906" cy="228707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361" y="4107448"/>
            <a:ext cx="1625654" cy="1404123"/>
          </a:xfrm>
          <a:prstGeom prst="rect">
            <a:avLst/>
          </a:prstGeom>
        </p:spPr>
      </p:pic>
      <p:sp>
        <p:nvSpPr>
          <p:cNvPr id="8" name="TextBox 7"/>
          <p:cNvSpPr txBox="1"/>
          <p:nvPr/>
        </p:nvSpPr>
        <p:spPr>
          <a:xfrm>
            <a:off x="9675931" y="4368036"/>
            <a:ext cx="509632" cy="769441"/>
          </a:xfrm>
          <a:prstGeom prst="rect">
            <a:avLst/>
          </a:prstGeom>
          <a:noFill/>
        </p:spPr>
        <p:txBody>
          <a:bodyPr wrap="square" rtlCol="0">
            <a:spAutoFit/>
          </a:bodyPr>
          <a:lstStyle/>
          <a:p>
            <a:r>
              <a:rPr lang="en-US" sz="4400" dirty="0"/>
              <a:t>&gt;</a:t>
            </a:r>
          </a:p>
        </p:txBody>
      </p:sp>
      <p:sp>
        <p:nvSpPr>
          <p:cNvPr id="9" name="TextBox 8"/>
          <p:cNvSpPr txBox="1"/>
          <p:nvPr/>
        </p:nvSpPr>
        <p:spPr>
          <a:xfrm>
            <a:off x="7514510" y="897499"/>
            <a:ext cx="5487945" cy="769441"/>
          </a:xfrm>
          <a:prstGeom prst="rect">
            <a:avLst/>
          </a:prstGeom>
          <a:noFill/>
        </p:spPr>
        <p:txBody>
          <a:bodyPr wrap="square" rtlCol="0">
            <a:spAutoFit/>
          </a:bodyPr>
          <a:lstStyle/>
          <a:p>
            <a:r>
              <a:rPr lang="en-US" sz="4400" b="1" dirty="0"/>
              <a:t> </a:t>
            </a:r>
            <a:r>
              <a:rPr lang="en-US" sz="4400" dirty="0" smtClean="0"/>
              <a:t>Pop. 1         Pop. 2   </a:t>
            </a:r>
            <a:endParaRPr lang="en-US" sz="4400" dirty="0"/>
          </a:p>
        </p:txBody>
      </p:sp>
      <p:sp>
        <p:nvSpPr>
          <p:cNvPr id="11" name="TextBox 10"/>
          <p:cNvSpPr txBox="1"/>
          <p:nvPr/>
        </p:nvSpPr>
        <p:spPr>
          <a:xfrm>
            <a:off x="331077" y="145772"/>
            <a:ext cx="9344854" cy="584775"/>
          </a:xfrm>
          <a:prstGeom prst="rect">
            <a:avLst/>
          </a:prstGeom>
          <a:noFill/>
        </p:spPr>
        <p:txBody>
          <a:bodyPr wrap="square" rtlCol="0">
            <a:spAutoFit/>
          </a:bodyPr>
          <a:lstStyle/>
          <a:p>
            <a:r>
              <a:rPr lang="en-US" sz="3200" dirty="0" smtClean="0"/>
              <a:t>If testing different populations </a:t>
            </a:r>
            <a:r>
              <a:rPr lang="en-US" sz="3200" smtClean="0"/>
              <a:t>in standard conditions: </a:t>
            </a:r>
            <a:endParaRPr lang="en-US" sz="3200" dirty="0"/>
          </a:p>
        </p:txBody>
      </p:sp>
      <p:sp>
        <p:nvSpPr>
          <p:cNvPr id="13" name="TextBox 12"/>
          <p:cNvSpPr txBox="1"/>
          <p:nvPr/>
        </p:nvSpPr>
        <p:spPr>
          <a:xfrm>
            <a:off x="7514510" y="5963975"/>
            <a:ext cx="5487945" cy="769441"/>
          </a:xfrm>
          <a:prstGeom prst="rect">
            <a:avLst/>
          </a:prstGeom>
          <a:noFill/>
        </p:spPr>
        <p:txBody>
          <a:bodyPr wrap="square" rtlCol="0">
            <a:spAutoFit/>
          </a:bodyPr>
          <a:lstStyle/>
          <a:p>
            <a:r>
              <a:rPr lang="en-US" sz="4400" b="1" dirty="0"/>
              <a:t> </a:t>
            </a:r>
            <a:r>
              <a:rPr lang="en-US" sz="4400" dirty="0" smtClean="0"/>
              <a:t>Pop. 1         Pop. 2   </a:t>
            </a:r>
            <a:endParaRPr lang="en-US" sz="4400" dirty="0"/>
          </a:p>
        </p:txBody>
      </p:sp>
    </p:spTree>
    <p:extLst>
      <p:ext uri="{BB962C8B-B14F-4D97-AF65-F5344CB8AC3E}">
        <p14:creationId xmlns:p14="http://schemas.microsoft.com/office/powerpoint/2010/main" val="875853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4855" y="425669"/>
            <a:ext cx="10294883" cy="3477875"/>
          </a:xfrm>
          <a:prstGeom prst="rect">
            <a:avLst/>
          </a:prstGeom>
          <a:noFill/>
        </p:spPr>
        <p:txBody>
          <a:bodyPr wrap="square" rtlCol="0">
            <a:spAutoFit/>
          </a:bodyPr>
          <a:lstStyle/>
          <a:p>
            <a:r>
              <a:rPr lang="en-US" sz="2800" dirty="0" smtClean="0"/>
              <a:t>Reasoning for hypothesis:</a:t>
            </a:r>
          </a:p>
          <a:p>
            <a:endParaRPr lang="en-US" sz="2400" dirty="0"/>
          </a:p>
          <a:p>
            <a:r>
              <a:rPr lang="en-US" sz="2800" dirty="0" smtClean="0"/>
              <a:t>Natural selection is the process where organisms become better adapted to their environment, so they can survive and produce offspring. Moss that was isolated from a certain environment that is most similar to the growth chamber will grow better than those isolated from different environments, because they are better adapted to those conditions </a:t>
            </a:r>
            <a:endParaRPr lang="en-US" sz="2800" dirty="0"/>
          </a:p>
        </p:txBody>
      </p:sp>
    </p:spTree>
    <p:extLst>
      <p:ext uri="{BB962C8B-B14F-4D97-AF65-F5344CB8AC3E}">
        <p14:creationId xmlns:p14="http://schemas.microsoft.com/office/powerpoint/2010/main" val="76283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312" y="2230185"/>
            <a:ext cx="1092480" cy="943605"/>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012" y="1686133"/>
            <a:ext cx="983296" cy="8493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1976" y="1726453"/>
            <a:ext cx="2182612" cy="38819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2790" y="289945"/>
            <a:ext cx="2873883" cy="190435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4381" y="3475049"/>
            <a:ext cx="3818964" cy="2901001"/>
          </a:xfrm>
          <a:prstGeom prst="rect">
            <a:avLst/>
          </a:prstGeom>
        </p:spPr>
      </p:pic>
      <p:cxnSp>
        <p:nvCxnSpPr>
          <p:cNvPr id="10" name="Straight Arrow Connector 9"/>
          <p:cNvCxnSpPr/>
          <p:nvPr/>
        </p:nvCxnSpPr>
        <p:spPr>
          <a:xfrm flipH="1" flipV="1">
            <a:off x="4289172" y="5248787"/>
            <a:ext cx="1990559" cy="161818"/>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726630" y="130767"/>
            <a:ext cx="2990043" cy="2541304"/>
          </a:xfrm>
          <a:prstGeom prst="ellipse">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4077826" y="1697381"/>
            <a:ext cx="724734" cy="73068"/>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81093" y="1592923"/>
            <a:ext cx="893708" cy="765100"/>
          </a:xfrm>
          <a:prstGeom prst="ellipse">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953863" y="1573674"/>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29029" y="1425655"/>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40532" y="1713708"/>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022103" y="1842861"/>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52812" y="1009139"/>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704628" y="783272"/>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035411" y="952398"/>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738360" y="1009139"/>
            <a:ext cx="111503" cy="113482"/>
          </a:xfrm>
          <a:prstGeom prst="ellipse">
            <a:avLst/>
          </a:prstGeom>
          <a:solidFill>
            <a:srgbClr val="79A0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8122005" y="2957629"/>
            <a:ext cx="486558" cy="6522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106922" y="2457570"/>
            <a:ext cx="756423" cy="1306829"/>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366301" y="1966726"/>
            <a:ext cx="298014" cy="276628"/>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056619" y="1196717"/>
            <a:ext cx="550039" cy="45787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69764">
            <a:off x="4740200" y="4898102"/>
            <a:ext cx="1372748" cy="400110"/>
          </a:xfrm>
          <a:prstGeom prst="rect">
            <a:avLst/>
          </a:prstGeom>
          <a:noFill/>
        </p:spPr>
        <p:txBody>
          <a:bodyPr wrap="none" rtlCol="0">
            <a:spAutoFit/>
          </a:bodyPr>
          <a:lstStyle/>
          <a:p>
            <a:r>
              <a:rPr lang="en-US" sz="2000" dirty="0" smtClean="0">
                <a:solidFill>
                  <a:schemeClr val="bg1"/>
                </a:solidFill>
              </a:rPr>
              <a:t>fertilization</a:t>
            </a:r>
            <a:endParaRPr lang="en-US" sz="2000" dirty="0">
              <a:solidFill>
                <a:schemeClr val="bg1"/>
              </a:solidFill>
            </a:endParaRPr>
          </a:p>
        </p:txBody>
      </p:sp>
      <p:sp>
        <p:nvSpPr>
          <p:cNvPr id="29" name="TextBox 28"/>
          <p:cNvSpPr txBox="1"/>
          <p:nvPr/>
        </p:nvSpPr>
        <p:spPr>
          <a:xfrm>
            <a:off x="5734979" y="172785"/>
            <a:ext cx="973343" cy="400110"/>
          </a:xfrm>
          <a:prstGeom prst="rect">
            <a:avLst/>
          </a:prstGeom>
          <a:noFill/>
        </p:spPr>
        <p:txBody>
          <a:bodyPr wrap="none" rtlCol="0">
            <a:spAutoFit/>
          </a:bodyPr>
          <a:lstStyle/>
          <a:p>
            <a:r>
              <a:rPr lang="en-US" sz="2000" dirty="0" smtClean="0">
                <a:solidFill>
                  <a:schemeClr val="bg1"/>
                </a:solidFill>
              </a:rPr>
              <a:t>meiosis</a:t>
            </a:r>
            <a:endParaRPr lang="en-US" sz="2000" dirty="0">
              <a:solidFill>
                <a:schemeClr val="bg1"/>
              </a:solidFill>
            </a:endParaRPr>
          </a:p>
        </p:txBody>
      </p:sp>
      <p:sp>
        <p:nvSpPr>
          <p:cNvPr id="30" name="TextBox 29"/>
          <p:cNvSpPr txBox="1"/>
          <p:nvPr/>
        </p:nvSpPr>
        <p:spPr>
          <a:xfrm>
            <a:off x="7734184" y="1948484"/>
            <a:ext cx="399422"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31" name="TextBox 30"/>
          <p:cNvSpPr txBox="1"/>
          <p:nvPr/>
        </p:nvSpPr>
        <p:spPr>
          <a:xfrm>
            <a:off x="8870500" y="472128"/>
            <a:ext cx="472844" cy="461665"/>
          </a:xfrm>
          <a:prstGeom prst="rect">
            <a:avLst/>
          </a:prstGeom>
          <a:noFill/>
        </p:spPr>
        <p:txBody>
          <a:bodyPr wrap="square" rtlCol="0">
            <a:spAutoFit/>
          </a:bodyPr>
          <a:lstStyle/>
          <a:p>
            <a:r>
              <a:rPr lang="en-US" sz="2400" dirty="0" smtClean="0">
                <a:solidFill>
                  <a:schemeClr val="bg1"/>
                </a:solidFill>
              </a:rPr>
              <a:t>♂</a:t>
            </a:r>
          </a:p>
        </p:txBody>
      </p:sp>
      <p:sp>
        <p:nvSpPr>
          <p:cNvPr id="32" name="TextBox 31"/>
          <p:cNvSpPr txBox="1"/>
          <p:nvPr/>
        </p:nvSpPr>
        <p:spPr>
          <a:xfrm>
            <a:off x="6902410" y="6297898"/>
            <a:ext cx="2462602" cy="461665"/>
          </a:xfrm>
          <a:prstGeom prst="rect">
            <a:avLst/>
          </a:prstGeom>
          <a:noFill/>
        </p:spPr>
        <p:txBody>
          <a:bodyPr wrap="square" rtlCol="0">
            <a:spAutoFit/>
          </a:bodyPr>
          <a:lstStyle/>
          <a:p>
            <a:r>
              <a:rPr lang="en-US" sz="2400" b="1" dirty="0" smtClean="0">
                <a:solidFill>
                  <a:schemeClr val="bg1"/>
                </a:solidFill>
              </a:rPr>
              <a:t> U  </a:t>
            </a:r>
            <a:r>
              <a:rPr lang="en-US" sz="2400" dirty="0" smtClean="0">
                <a:solidFill>
                  <a:schemeClr val="bg1"/>
                </a:solidFill>
              </a:rPr>
              <a:t>(♀)        </a:t>
            </a:r>
            <a:r>
              <a:rPr lang="en-US" sz="2400" b="1" dirty="0">
                <a:solidFill>
                  <a:schemeClr val="bg1"/>
                </a:solidFill>
              </a:rPr>
              <a:t>V</a:t>
            </a:r>
            <a:r>
              <a:rPr lang="en-US" sz="2400" dirty="0">
                <a:solidFill>
                  <a:schemeClr val="bg1"/>
                </a:solidFill>
              </a:rPr>
              <a:t> (</a:t>
            </a:r>
            <a:r>
              <a:rPr lang="en-US" sz="2400" dirty="0" smtClean="0">
                <a:solidFill>
                  <a:schemeClr val="bg1"/>
                </a:solidFill>
              </a:rPr>
              <a:t>♂)</a:t>
            </a:r>
            <a:endParaRPr lang="en-US" sz="2400" dirty="0">
              <a:solidFill>
                <a:schemeClr val="bg1"/>
              </a:solidFill>
            </a:endParaRPr>
          </a:p>
        </p:txBody>
      </p:sp>
      <p:sp>
        <p:nvSpPr>
          <p:cNvPr id="2" name="TextBox 1"/>
          <p:cNvSpPr txBox="1"/>
          <p:nvPr/>
        </p:nvSpPr>
        <p:spPr>
          <a:xfrm>
            <a:off x="2904441" y="5145030"/>
            <a:ext cx="918841" cy="369332"/>
          </a:xfrm>
          <a:prstGeom prst="rect">
            <a:avLst/>
          </a:prstGeom>
          <a:noFill/>
        </p:spPr>
        <p:txBody>
          <a:bodyPr wrap="none" rtlCol="0">
            <a:spAutoFit/>
          </a:bodyPr>
          <a:lstStyle/>
          <a:p>
            <a:r>
              <a:rPr lang="en-US" b="1" dirty="0">
                <a:solidFill>
                  <a:schemeClr val="bg1"/>
                </a:solidFill>
              </a:rPr>
              <a:t> U  </a:t>
            </a:r>
            <a:r>
              <a:rPr lang="en-US" dirty="0">
                <a:solidFill>
                  <a:schemeClr val="bg1"/>
                </a:solidFill>
              </a:rPr>
              <a:t>(♀) </a:t>
            </a:r>
            <a:endParaRPr lang="en-US" dirty="0"/>
          </a:p>
        </p:txBody>
      </p:sp>
      <p:sp>
        <p:nvSpPr>
          <p:cNvPr id="4" name="Left Brace 3"/>
          <p:cNvSpPr/>
          <p:nvPr/>
        </p:nvSpPr>
        <p:spPr>
          <a:xfrm rot="21349474">
            <a:off x="2742388" y="1750809"/>
            <a:ext cx="579050" cy="3154473"/>
          </a:xfrm>
          <a:prstGeom prst="lef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2129957" y="3109676"/>
            <a:ext cx="683149" cy="461665"/>
          </a:xfrm>
          <a:prstGeom prst="rect">
            <a:avLst/>
          </a:prstGeom>
          <a:noFill/>
        </p:spPr>
        <p:txBody>
          <a:bodyPr wrap="square" rtlCol="0">
            <a:spAutoFit/>
          </a:bodyPr>
          <a:lstStyle/>
          <a:p>
            <a:r>
              <a:rPr lang="en-US" sz="2400" b="1" smtClean="0">
                <a:solidFill>
                  <a:schemeClr val="bg1"/>
                </a:solidFill>
              </a:rPr>
              <a:t> UV</a:t>
            </a:r>
            <a:endParaRPr lang="en-US" sz="2400" dirty="0">
              <a:solidFill>
                <a:schemeClr val="bg1"/>
              </a:solidFill>
            </a:endParaRPr>
          </a:p>
        </p:txBody>
      </p:sp>
      <p:sp>
        <p:nvSpPr>
          <p:cNvPr id="35" name="TextBox 34"/>
          <p:cNvSpPr txBox="1"/>
          <p:nvPr/>
        </p:nvSpPr>
        <p:spPr>
          <a:xfrm>
            <a:off x="120641" y="261186"/>
            <a:ext cx="5025621" cy="523220"/>
          </a:xfrm>
          <a:prstGeom prst="rect">
            <a:avLst/>
          </a:prstGeom>
          <a:noFill/>
        </p:spPr>
        <p:txBody>
          <a:bodyPr wrap="square" rtlCol="0">
            <a:spAutoFit/>
          </a:bodyPr>
          <a:lstStyle/>
          <a:p>
            <a:r>
              <a:rPr lang="en-US" sz="2800" i="1" dirty="0" smtClean="0">
                <a:solidFill>
                  <a:schemeClr val="bg1"/>
                </a:solidFill>
              </a:rPr>
              <a:t>Ceratodon purpureus</a:t>
            </a:r>
            <a:r>
              <a:rPr lang="en-US" sz="2800" dirty="0" smtClean="0">
                <a:solidFill>
                  <a:schemeClr val="bg1"/>
                </a:solidFill>
              </a:rPr>
              <a:t>: life cycle</a:t>
            </a:r>
            <a:endParaRPr lang="en-US" sz="2800" dirty="0">
              <a:solidFill>
                <a:schemeClr val="bg1"/>
              </a:solidFill>
            </a:endParaRPr>
          </a:p>
        </p:txBody>
      </p:sp>
    </p:spTree>
    <p:extLst>
      <p:ext uri="{BB962C8B-B14F-4D97-AF65-F5344CB8AC3E}">
        <p14:creationId xmlns:p14="http://schemas.microsoft.com/office/powerpoint/2010/main" val="404520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8077" y="530472"/>
            <a:ext cx="10595400" cy="2062103"/>
          </a:xfrm>
          <a:prstGeom prst="rect">
            <a:avLst/>
          </a:prstGeom>
          <a:noFill/>
        </p:spPr>
        <p:txBody>
          <a:bodyPr wrap="square" rtlCol="0">
            <a:spAutoFit/>
          </a:bodyPr>
          <a:lstStyle/>
          <a:p>
            <a:r>
              <a:rPr lang="en-US" sz="3200" b="1" dirty="0" smtClean="0"/>
              <a:t>Factors that are constant: </a:t>
            </a:r>
          </a:p>
          <a:p>
            <a:endParaRPr lang="en-US" sz="3200" dirty="0"/>
          </a:p>
          <a:p>
            <a:r>
              <a:rPr lang="en-US" sz="3200" dirty="0" smtClean="0"/>
              <a:t>Amount of light, growth time, temperature, media, CO2, humidity, and </a:t>
            </a:r>
            <a:r>
              <a:rPr lang="en-US" sz="3200" b="1" dirty="0" smtClean="0"/>
              <a:t>size of starting moss tissue</a:t>
            </a:r>
          </a:p>
        </p:txBody>
      </p:sp>
    </p:spTree>
    <p:extLst>
      <p:ext uri="{BB962C8B-B14F-4D97-AF65-F5344CB8AC3E}">
        <p14:creationId xmlns:p14="http://schemas.microsoft.com/office/powerpoint/2010/main" val="12524453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917</Words>
  <Application>Microsoft Macintosh PowerPoint</Application>
  <PresentationFormat>Widescreen</PresentationFormat>
  <Paragraphs>115</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Carey,Sarah B</dc:creator>
  <cp:lastModifiedBy>Carey,Sarah B</cp:lastModifiedBy>
  <cp:revision>135</cp:revision>
  <dcterms:created xsi:type="dcterms:W3CDTF">2017-09-19T13:45:44Z</dcterms:created>
  <dcterms:modified xsi:type="dcterms:W3CDTF">2019-06-05T14:39:17Z</dcterms:modified>
</cp:coreProperties>
</file>